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Roboto"/>
      <p:regular r:id="rId18"/>
      <p:bold r:id="rId19"/>
      <p:italic r:id="rId20"/>
      <p:boldItalic r:id="rId21"/>
    </p:embeddedFont>
    <p:embeddedFont>
      <p:font typeface="Merriweather"/>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Merriweather-regular.fntdata"/><Relationship Id="rId21" Type="http://schemas.openxmlformats.org/officeDocument/2006/relationships/font" Target="fonts/Roboto-boldItalic.fntdata"/><Relationship Id="rId24" Type="http://schemas.openxmlformats.org/officeDocument/2006/relationships/font" Target="fonts/Merriweather-italic.fntdata"/><Relationship Id="rId23" Type="http://schemas.openxmlformats.org/officeDocument/2006/relationships/font" Target="fonts/Merriweather-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Merriweather-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jp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I am Elizabeth Brooks…. Today we are presenting ModEDI….. This software architecture may be used to test evolutionary-developmental and quantitative genetic hypotheses.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3593f086d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593f086d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Java -&gt; C++</a:t>
            </a:r>
            <a:endParaRPr/>
          </a:p>
          <a:p>
            <a:pPr indent="0" lvl="0" marL="0" rtl="0" algn="l">
              <a:spcBef>
                <a:spcPts val="0"/>
              </a:spcBef>
              <a:spcAft>
                <a:spcPts val="0"/>
              </a:spcAft>
              <a:buNone/>
            </a:pPr>
            <a:r>
              <a:rPr lang="en"/>
              <a:t>Determine ways to parallelize the project</a:t>
            </a:r>
            <a:endParaRPr/>
          </a:p>
          <a:p>
            <a:pPr indent="0" lvl="0" marL="0" rtl="0" algn="l">
              <a:spcBef>
                <a:spcPts val="0"/>
              </a:spcBef>
              <a:spcAft>
                <a:spcPts val="0"/>
              </a:spcAft>
              <a:buNone/>
            </a:pPr>
            <a:r>
              <a:rPr lang="en"/>
              <a:t>-Parallelize critical section using OpenMP</a:t>
            </a:r>
            <a:endParaRPr/>
          </a:p>
          <a:p>
            <a:pPr indent="0" lvl="0" marL="0" rtl="0" algn="l">
              <a:spcBef>
                <a:spcPts val="0"/>
              </a:spcBef>
              <a:spcAft>
                <a:spcPts val="0"/>
              </a:spcAft>
              <a:buNone/>
            </a:pPr>
            <a:r>
              <a:rPr lang="en"/>
              <a:t>-Parallelize the I/O with MPI</a:t>
            </a:r>
            <a:endParaRPr/>
          </a:p>
          <a:p>
            <a:pPr indent="0" lvl="0" marL="0" rtl="0" algn="l">
              <a:spcBef>
                <a:spcPts val="0"/>
              </a:spcBef>
              <a:spcAft>
                <a:spcPts val="0"/>
              </a:spcAft>
              <a:buNone/>
            </a:pPr>
            <a:r>
              <a:rPr lang="en"/>
              <a:t>+Ongoing task</a:t>
            </a:r>
            <a:endParaRPr/>
          </a:p>
          <a:p>
            <a:pPr indent="0" lvl="0" marL="0" rtl="0" algn="l">
              <a:spcBef>
                <a:spcPts val="0"/>
              </a:spcBef>
              <a:spcAft>
                <a:spcPts val="0"/>
              </a:spcAft>
              <a:buNone/>
            </a:pPr>
            <a:r>
              <a:rPr lang="en"/>
              <a:t>-Find the best method for parallelizing the critical section which included</a:t>
            </a:r>
            <a:endParaRPr/>
          </a:p>
          <a:p>
            <a:pPr indent="-298450" lvl="0" marL="457200" rtl="0" algn="l">
              <a:spcBef>
                <a:spcPts val="0"/>
              </a:spcBef>
              <a:spcAft>
                <a:spcPts val="0"/>
              </a:spcAft>
              <a:buSzPts val="1100"/>
              <a:buChar char="+"/>
            </a:pPr>
            <a:r>
              <a:rPr lang="en"/>
              <a:t>Investigating how task size impacted run time</a:t>
            </a:r>
            <a:endParaRPr/>
          </a:p>
          <a:p>
            <a:pPr indent="-298450" lvl="0" marL="457200" rtl="0" algn="l">
              <a:spcBef>
                <a:spcPts val="0"/>
              </a:spcBef>
              <a:spcAft>
                <a:spcPts val="0"/>
              </a:spcAft>
              <a:buSzPts val="1100"/>
              <a:buChar char="+"/>
            </a:pPr>
            <a:r>
              <a:rPr lang="en"/>
              <a:t>Finding the communication cost and the optimal task size to offset it</a:t>
            </a:r>
            <a:endParaRPr/>
          </a:p>
          <a:p>
            <a:pPr indent="0" lvl="0" marL="0" rtl="0" algn="l">
              <a:spcBef>
                <a:spcPts val="0"/>
              </a:spcBef>
              <a:spcAft>
                <a:spcPts val="0"/>
              </a:spcAft>
              <a:buNone/>
            </a:pPr>
            <a:r>
              <a:rPr lang="en"/>
              <a:t>-As it turns out, the critical section had the bulk of computation done, which is why we put emphasis on optimizing it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28000ffb76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8000ffb76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Values for UVB dose at the water surface and attenuation coefficient were obtained from Sequoia National Park in the Sierra Nevada Range. Values specific to </a:t>
            </a:r>
            <a:r>
              <a:rPr i="1" lang="en"/>
              <a:t>Daphnia</a:t>
            </a:r>
            <a:r>
              <a:rPr lang="en"/>
              <a:t> were obtained from empirical studies. Starting trait values match mean values from populations that have not been subject to fish predation. Fitness optima were estimated from mean trait values in populations that have been subject to selection by human-introduced fish predators for approximately 100 years. Variances of the fitness surface and heritability were chosen to represent plausible values.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-These results are the minimum of the averages computed for each number of threads for the different methods in parallelizing the critical section. </a:t>
            </a:r>
            <a:endParaRPr/>
          </a:p>
          <a:p>
            <a:pPr indent="0" lvl="0" marL="0" rtl="0" algn="l">
              <a:spcBef>
                <a:spcPts val="0"/>
              </a:spcBef>
              <a:spcAft>
                <a:spcPts val="0"/>
              </a:spcAft>
              <a:buNone/>
            </a:pPr>
            <a:r>
              <a:rPr lang="en"/>
              <a:t>-The plateau in the graph was likely caused by load imbalance, where chunking up the critical section further result in </a:t>
            </a:r>
            <a:r>
              <a:rPr lang="en"/>
              <a:t>unequal</a:t>
            </a:r>
            <a:r>
              <a:rPr lang="en"/>
              <a:t> work distributions. </a:t>
            </a:r>
            <a:endParaRPr/>
          </a:p>
          <a:p>
            <a:pPr indent="0" lvl="0" marL="0" rtl="0" algn="l">
              <a:spcBef>
                <a:spcPts val="0"/>
              </a:spcBef>
              <a:spcAft>
                <a:spcPts val="0"/>
              </a:spcAft>
              <a:buNone/>
            </a:pPr>
            <a:r>
              <a:rPr lang="en"/>
              <a:t>-Given that the size of the computation done became very small, such chunking was not very beneficial, even without the load imbalance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25bbbfbfc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5bbbfbfc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3593f086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593f086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27ff03acc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7ff03acc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Quantitative genetics is the study of complex biological traits, or traits controlled by more than one gene. A primary goal of quantitative genetics studies is the development of computational models for predicting the evolution of such traits in response to selection.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28000ffb76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8000ffb76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investigate these complex genetic dynamics, we have developed models of quantitative trait evolution for Daphnia melanica. Daphnia are a freshwater microcrustacean, commonly found in high alpine lakes of the Sierra Nevada.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28000ffb76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8000ffb76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these lakes, Daphnia will swim near the water’s surface, </a:t>
            </a:r>
            <a:r>
              <a:rPr lang="en"/>
              <a:t>receiving</a:t>
            </a:r>
            <a:r>
              <a:rPr lang="en"/>
              <a:t> a high amount of UV radiation and be dark in pigmentation.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25cae1dadc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5cae1dadc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fish predators are introduced into one of these lakes, usually for sport fishing, the Daphnia will migrate lower in the water column to avoid them. By being lower in the water column, the Daphnia </a:t>
            </a:r>
            <a:r>
              <a:rPr lang="en"/>
              <a:t>receive</a:t>
            </a:r>
            <a:r>
              <a:rPr lang="en"/>
              <a:t> less UV radiation and are lighter in pigmentation.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28b3e6dce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8b3e6dce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Melanin and dvm along axis</a:t>
            </a:r>
            <a:endParaRPr/>
          </a:p>
          <a:p>
            <a:pPr indent="0" lvl="0" marL="0" rtl="0" algn="l">
              <a:spcBef>
                <a:spcPts val="0"/>
              </a:spcBef>
              <a:spcAft>
                <a:spcPts val="0"/>
              </a:spcAft>
              <a:buNone/>
            </a:pPr>
            <a:r>
              <a:rPr lang="en"/>
              <a:t>Each point is a daphnia object, clusters populations</a:t>
            </a:r>
            <a:endParaRPr/>
          </a:p>
          <a:p>
            <a:pPr indent="0" lvl="0" marL="0" rtl="0" algn="l">
              <a:spcBef>
                <a:spcPts val="0"/>
              </a:spcBef>
              <a:spcAft>
                <a:spcPts val="0"/>
              </a:spcAft>
              <a:buNone/>
            </a:pPr>
            <a:r>
              <a:rPr lang="en"/>
              <a:t>Generate individual dvm, melanin ---&gt; generate fitness</a:t>
            </a:r>
            <a:endParaRPr/>
          </a:p>
          <a:p>
            <a:pPr indent="0" lvl="0" marL="0" rtl="0" algn="l">
              <a:spcBef>
                <a:spcPts val="0"/>
              </a:spcBef>
              <a:spcAft>
                <a:spcPts val="0"/>
              </a:spcAft>
              <a:buNone/>
            </a:pPr>
            <a:r>
              <a:rPr lang="en"/>
              <a:t>Peaks </a:t>
            </a:r>
            <a:r>
              <a:rPr lang="en"/>
              <a:t>correspond</a:t>
            </a:r>
            <a:r>
              <a:rPr lang="en"/>
              <a:t> to high fitness, qualitative measure of success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355e7bea9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55e7bea9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complexity : number of traits per model</a:t>
            </a:r>
            <a:endParaRPr/>
          </a:p>
          <a:p>
            <a:pPr indent="0" lvl="0" marL="0" rtl="0" algn="l">
              <a:spcBef>
                <a:spcPts val="0"/>
              </a:spcBef>
              <a:spcAft>
                <a:spcPts val="0"/>
              </a:spcAft>
              <a:buNone/>
            </a:pPr>
            <a:r>
              <a:rPr lang="en"/>
              <a:t>Sequential execution of parameter sweeps and multiple models slow</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25c1f3f4a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5c1f3f4a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Tanning model, however, projects the evolution of physical traits by drawing from the phenotype surface calculated by the Mean Melanin class. The phenotype surface is described by the function for melanin production in the Individual Melanin class, with the user specified distribution described by the Surface Distribution interface.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3593f086d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593f086d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Mean Fitness: build melanin, dvm distribution objects sequentially and use them to find find meanfitness. Note: only one fitness object per thread shown, each thread would have multiple calculations</a:t>
            </a:r>
            <a:endParaRPr/>
          </a:p>
          <a:p>
            <a:pPr indent="0" lvl="0" marL="0" rtl="0" algn="l">
              <a:spcBef>
                <a:spcPts val="0"/>
              </a:spcBef>
              <a:spcAft>
                <a:spcPts val="0"/>
              </a:spcAft>
              <a:buNone/>
            </a:pPr>
            <a:r>
              <a:rPr lang="en"/>
              <a:t>Each thread has multiple calculations with that fitness object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Used MPI to parallelize the I/O with 3 processes</a:t>
            </a:r>
            <a:endParaRPr/>
          </a:p>
          <a:p>
            <a:pPr indent="0" lvl="0" marL="0" rtl="0" algn="l">
              <a:spcBef>
                <a:spcPts val="0"/>
              </a:spcBef>
              <a:spcAft>
                <a:spcPts val="0"/>
              </a:spcAft>
              <a:buNone/>
            </a:pPr>
            <a:r>
              <a:rPr lang="en"/>
              <a:t>One process wrote the mean fitness, one did mean melanin, and the last did mean DVM. Little impact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18.png"/><Relationship Id="rId4" Type="http://schemas.openxmlformats.org/officeDocument/2006/relationships/image" Target="../media/image2.jpg"/><Relationship Id="rId5" Type="http://schemas.openxmlformats.org/officeDocument/2006/relationships/image" Target="../media/image8.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6.png"/><Relationship Id="rId10" Type="http://schemas.openxmlformats.org/officeDocument/2006/relationships/image" Target="../media/image11.png"/><Relationship Id="rId9"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10.png"/><Relationship Id="rId8"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9.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3"/>
          <p:cNvSpPr txBox="1"/>
          <p:nvPr>
            <p:ph type="ctrTitle"/>
          </p:nvPr>
        </p:nvSpPr>
        <p:spPr>
          <a:xfrm>
            <a:off x="945425" y="299700"/>
            <a:ext cx="8024400" cy="303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6000"/>
          </a:p>
          <a:p>
            <a:pPr indent="0" lvl="0" marL="0" rtl="0" algn="l">
              <a:spcBef>
                <a:spcPts val="0"/>
              </a:spcBef>
              <a:spcAft>
                <a:spcPts val="0"/>
              </a:spcAft>
              <a:buNone/>
            </a:pPr>
            <a:r>
              <a:rPr lang="en" sz="6000"/>
              <a:t>ModEDI</a:t>
            </a:r>
            <a:endParaRPr sz="2600"/>
          </a:p>
        </p:txBody>
      </p:sp>
      <p:sp>
        <p:nvSpPr>
          <p:cNvPr id="65" name="Google Shape;65;p13"/>
          <p:cNvSpPr txBox="1"/>
          <p:nvPr>
            <p:ph idx="1" type="subTitle"/>
          </p:nvPr>
        </p:nvSpPr>
        <p:spPr>
          <a:xfrm>
            <a:off x="699600" y="4216650"/>
            <a:ext cx="1936200" cy="7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chemeClr val="lt1"/>
                </a:solidFill>
              </a:rPr>
              <a:t>Elizabeth Brooks</a:t>
            </a:r>
            <a:endParaRPr sz="1400">
              <a:solidFill>
                <a:schemeClr val="lt1"/>
              </a:solidFill>
            </a:endParaRPr>
          </a:p>
          <a:p>
            <a:pPr indent="0" lvl="0" marL="0" rtl="0" algn="ctr">
              <a:spcBef>
                <a:spcPts val="0"/>
              </a:spcBef>
              <a:spcAft>
                <a:spcPts val="0"/>
              </a:spcAft>
              <a:buNone/>
            </a:pPr>
            <a:r>
              <a:rPr lang="en" sz="1000">
                <a:solidFill>
                  <a:schemeClr val="lt1"/>
                </a:solidFill>
              </a:rPr>
              <a:t>Dept. of Computer  Science</a:t>
            </a:r>
            <a:endParaRPr sz="1000">
              <a:solidFill>
                <a:schemeClr val="lt1"/>
              </a:solidFill>
            </a:endParaRPr>
          </a:p>
          <a:p>
            <a:pPr indent="0" lvl="0" marL="0" rtl="0" algn="ctr">
              <a:spcBef>
                <a:spcPts val="0"/>
              </a:spcBef>
              <a:spcAft>
                <a:spcPts val="0"/>
              </a:spcAft>
              <a:buNone/>
            </a:pPr>
            <a:r>
              <a:rPr lang="en" sz="1000">
                <a:solidFill>
                  <a:schemeClr val="lt1"/>
                </a:solidFill>
              </a:rPr>
              <a:t>Western Washington </a:t>
            </a:r>
            <a:r>
              <a:rPr lang="en" sz="1000">
                <a:solidFill>
                  <a:schemeClr val="lt1"/>
                </a:solidFill>
              </a:rPr>
              <a:t>University</a:t>
            </a:r>
            <a:endParaRPr sz="1000">
              <a:solidFill>
                <a:schemeClr val="lt1"/>
              </a:solidFill>
            </a:endParaRPr>
          </a:p>
        </p:txBody>
      </p:sp>
      <p:sp>
        <p:nvSpPr>
          <p:cNvPr id="66" name="Google Shape;66;p13"/>
          <p:cNvSpPr txBox="1"/>
          <p:nvPr/>
        </p:nvSpPr>
        <p:spPr>
          <a:xfrm>
            <a:off x="2635800" y="4216753"/>
            <a:ext cx="1936200" cy="71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Roboto"/>
                <a:ea typeface="Roboto"/>
                <a:cs typeface="Roboto"/>
                <a:sym typeface="Roboto"/>
              </a:rPr>
              <a:t>Hunter Read</a:t>
            </a:r>
            <a:endParaRPr>
              <a:solidFill>
                <a:schemeClr val="lt1"/>
              </a:solidFill>
              <a:latin typeface="Roboto"/>
              <a:ea typeface="Roboto"/>
              <a:cs typeface="Roboto"/>
              <a:sym typeface="Roboto"/>
            </a:endParaRPr>
          </a:p>
          <a:p>
            <a:pPr indent="0" lvl="0" marL="0" rtl="0" algn="ctr">
              <a:spcBef>
                <a:spcPts val="0"/>
              </a:spcBef>
              <a:spcAft>
                <a:spcPts val="0"/>
              </a:spcAft>
              <a:buNone/>
            </a:pPr>
            <a:r>
              <a:rPr lang="en" sz="1000">
                <a:solidFill>
                  <a:schemeClr val="lt1"/>
                </a:solidFill>
                <a:latin typeface="Roboto"/>
                <a:ea typeface="Roboto"/>
                <a:cs typeface="Roboto"/>
                <a:sym typeface="Roboto"/>
              </a:rPr>
              <a:t>Dept. of Computer  Science</a:t>
            </a:r>
            <a:endParaRPr sz="1000">
              <a:solidFill>
                <a:schemeClr val="lt1"/>
              </a:solidFill>
              <a:latin typeface="Roboto"/>
              <a:ea typeface="Roboto"/>
              <a:cs typeface="Roboto"/>
              <a:sym typeface="Roboto"/>
            </a:endParaRPr>
          </a:p>
          <a:p>
            <a:pPr indent="0" lvl="0" marL="0" rtl="0" algn="ctr">
              <a:spcBef>
                <a:spcPts val="0"/>
              </a:spcBef>
              <a:spcAft>
                <a:spcPts val="0"/>
              </a:spcAft>
              <a:buNone/>
            </a:pPr>
            <a:r>
              <a:rPr lang="en" sz="1000">
                <a:solidFill>
                  <a:schemeClr val="lt1"/>
                </a:solidFill>
                <a:latin typeface="Roboto"/>
                <a:ea typeface="Roboto"/>
                <a:cs typeface="Roboto"/>
                <a:sym typeface="Roboto"/>
              </a:rPr>
              <a:t>Western Washington University</a:t>
            </a:r>
            <a:endParaRPr sz="1000">
              <a:solidFill>
                <a:schemeClr val="lt1"/>
              </a:solidFill>
              <a:latin typeface="Roboto"/>
              <a:ea typeface="Roboto"/>
              <a:cs typeface="Roboto"/>
              <a:sym typeface="Roboto"/>
            </a:endParaRPr>
          </a:p>
        </p:txBody>
      </p:sp>
      <p:sp>
        <p:nvSpPr>
          <p:cNvPr id="67" name="Google Shape;67;p13"/>
          <p:cNvSpPr txBox="1"/>
          <p:nvPr/>
        </p:nvSpPr>
        <p:spPr>
          <a:xfrm>
            <a:off x="4572001" y="4216650"/>
            <a:ext cx="1936200" cy="71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Roboto"/>
                <a:ea typeface="Roboto"/>
                <a:cs typeface="Roboto"/>
                <a:sym typeface="Roboto"/>
              </a:rPr>
              <a:t>Kalvin Suting</a:t>
            </a:r>
            <a:endParaRPr>
              <a:solidFill>
                <a:schemeClr val="lt1"/>
              </a:solidFill>
              <a:latin typeface="Roboto"/>
              <a:ea typeface="Roboto"/>
              <a:cs typeface="Roboto"/>
              <a:sym typeface="Roboto"/>
            </a:endParaRPr>
          </a:p>
          <a:p>
            <a:pPr indent="0" lvl="0" marL="0" rtl="0" algn="ctr">
              <a:spcBef>
                <a:spcPts val="0"/>
              </a:spcBef>
              <a:spcAft>
                <a:spcPts val="0"/>
              </a:spcAft>
              <a:buClr>
                <a:schemeClr val="dk1"/>
              </a:buClr>
              <a:buSzPts val="1100"/>
              <a:buFont typeface="Arial"/>
              <a:buNone/>
            </a:pPr>
            <a:r>
              <a:rPr lang="en" sz="1000">
                <a:solidFill>
                  <a:schemeClr val="lt1"/>
                </a:solidFill>
                <a:latin typeface="Roboto"/>
                <a:ea typeface="Roboto"/>
                <a:cs typeface="Roboto"/>
                <a:sym typeface="Roboto"/>
              </a:rPr>
              <a:t>Dept. of Computer  Science</a:t>
            </a:r>
            <a:endParaRPr sz="1000">
              <a:solidFill>
                <a:schemeClr val="lt1"/>
              </a:solidFill>
              <a:latin typeface="Roboto"/>
              <a:ea typeface="Roboto"/>
              <a:cs typeface="Roboto"/>
              <a:sym typeface="Roboto"/>
            </a:endParaRPr>
          </a:p>
          <a:p>
            <a:pPr indent="0" lvl="0" marL="0" rtl="0" algn="ctr">
              <a:spcBef>
                <a:spcPts val="0"/>
              </a:spcBef>
              <a:spcAft>
                <a:spcPts val="0"/>
              </a:spcAft>
              <a:buNone/>
            </a:pPr>
            <a:r>
              <a:rPr lang="en" sz="1000">
                <a:solidFill>
                  <a:schemeClr val="lt1"/>
                </a:solidFill>
                <a:latin typeface="Roboto"/>
                <a:ea typeface="Roboto"/>
                <a:cs typeface="Roboto"/>
                <a:sym typeface="Roboto"/>
              </a:rPr>
              <a:t>Western Washington University</a:t>
            </a:r>
            <a:endParaRPr sz="1000">
              <a:solidFill>
                <a:schemeClr val="lt1"/>
              </a:solidFill>
              <a:latin typeface="Roboto"/>
              <a:ea typeface="Roboto"/>
              <a:cs typeface="Roboto"/>
              <a:sym typeface="Roboto"/>
            </a:endParaRPr>
          </a:p>
        </p:txBody>
      </p:sp>
      <p:sp>
        <p:nvSpPr>
          <p:cNvPr id="68" name="Google Shape;68;p13"/>
          <p:cNvSpPr txBox="1"/>
          <p:nvPr/>
        </p:nvSpPr>
        <p:spPr>
          <a:xfrm>
            <a:off x="6508200" y="4216650"/>
            <a:ext cx="1936200" cy="71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Roboto"/>
                <a:ea typeface="Roboto"/>
                <a:cs typeface="Roboto"/>
                <a:sym typeface="Roboto"/>
              </a:rPr>
              <a:t>Christopher Stovall</a:t>
            </a:r>
            <a:endParaRPr>
              <a:solidFill>
                <a:schemeClr val="lt1"/>
              </a:solidFill>
              <a:latin typeface="Roboto"/>
              <a:ea typeface="Roboto"/>
              <a:cs typeface="Roboto"/>
              <a:sym typeface="Roboto"/>
            </a:endParaRPr>
          </a:p>
          <a:p>
            <a:pPr indent="0" lvl="0" marL="0" rtl="0" algn="ctr">
              <a:spcBef>
                <a:spcPts val="0"/>
              </a:spcBef>
              <a:spcAft>
                <a:spcPts val="0"/>
              </a:spcAft>
              <a:buClr>
                <a:schemeClr val="dk1"/>
              </a:buClr>
              <a:buSzPts val="1100"/>
              <a:buFont typeface="Arial"/>
              <a:buNone/>
            </a:pPr>
            <a:r>
              <a:rPr lang="en" sz="1000">
                <a:solidFill>
                  <a:schemeClr val="lt1"/>
                </a:solidFill>
                <a:latin typeface="Roboto"/>
                <a:ea typeface="Roboto"/>
                <a:cs typeface="Roboto"/>
                <a:sym typeface="Roboto"/>
              </a:rPr>
              <a:t>Dept. of Computer  Science</a:t>
            </a:r>
            <a:endParaRPr sz="1000">
              <a:solidFill>
                <a:schemeClr val="lt1"/>
              </a:solidFill>
              <a:latin typeface="Roboto"/>
              <a:ea typeface="Roboto"/>
              <a:cs typeface="Roboto"/>
              <a:sym typeface="Roboto"/>
            </a:endParaRPr>
          </a:p>
          <a:p>
            <a:pPr indent="0" lvl="0" marL="0" rtl="0" algn="ctr">
              <a:spcBef>
                <a:spcPts val="0"/>
              </a:spcBef>
              <a:spcAft>
                <a:spcPts val="0"/>
              </a:spcAft>
              <a:buNone/>
            </a:pPr>
            <a:r>
              <a:rPr lang="en" sz="1000">
                <a:solidFill>
                  <a:schemeClr val="lt1"/>
                </a:solidFill>
                <a:latin typeface="Roboto"/>
                <a:ea typeface="Roboto"/>
                <a:cs typeface="Roboto"/>
                <a:sym typeface="Roboto"/>
              </a:rPr>
              <a:t>Western Washington University</a:t>
            </a:r>
            <a:endParaRPr sz="1000">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2"/>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ModEDI Parallelization Workflow</a:t>
            </a:r>
            <a:endParaRPr sz="3000"/>
          </a:p>
        </p:txBody>
      </p:sp>
      <p:sp>
        <p:nvSpPr>
          <p:cNvPr id="161" name="Google Shape;161;p22"/>
          <p:cNvSpPr txBox="1"/>
          <p:nvPr/>
        </p:nvSpPr>
        <p:spPr>
          <a:xfrm>
            <a:off x="1035450" y="1575100"/>
            <a:ext cx="7124100" cy="3568500"/>
          </a:xfrm>
          <a:prstGeom prst="rect">
            <a:avLst/>
          </a:prstGeom>
          <a:noFill/>
          <a:ln>
            <a:noFill/>
          </a:ln>
        </p:spPr>
        <p:txBody>
          <a:bodyPr anchorCtr="0" anchor="t" bIns="91425" lIns="91425" spcFirstLastPara="1" rIns="91425" wrap="square" tIns="91425">
            <a:noAutofit/>
          </a:bodyPr>
          <a:lstStyle/>
          <a:p>
            <a:pPr indent="-393700" lvl="0" marL="457200" rtl="0" algn="l">
              <a:spcBef>
                <a:spcPts val="0"/>
              </a:spcBef>
              <a:spcAft>
                <a:spcPts val="0"/>
              </a:spcAft>
              <a:buSzPts val="2600"/>
              <a:buAutoNum type="arabicPeriod"/>
            </a:pPr>
            <a:r>
              <a:rPr lang="en" sz="2600"/>
              <a:t>Translate Java code base to C++</a:t>
            </a:r>
            <a:endParaRPr sz="2600"/>
          </a:p>
          <a:p>
            <a:pPr indent="-393700" lvl="0" marL="457200" rtl="0" algn="l">
              <a:spcBef>
                <a:spcPts val="1000"/>
              </a:spcBef>
              <a:spcAft>
                <a:spcPts val="0"/>
              </a:spcAft>
              <a:buSzPts val="2600"/>
              <a:buAutoNum type="arabicPeriod"/>
            </a:pPr>
            <a:r>
              <a:rPr lang="en" sz="2600"/>
              <a:t>Parallelize critical section using OpenMP</a:t>
            </a:r>
            <a:endParaRPr sz="2600"/>
          </a:p>
          <a:p>
            <a:pPr indent="-393700" lvl="0" marL="457200" rtl="0" algn="l">
              <a:spcBef>
                <a:spcPts val="1000"/>
              </a:spcBef>
              <a:spcAft>
                <a:spcPts val="0"/>
              </a:spcAft>
              <a:buSzPts val="2600"/>
              <a:buAutoNum type="arabicPeriod"/>
            </a:pPr>
            <a:r>
              <a:rPr lang="en" sz="2600"/>
              <a:t>Parallelize I/O using MPI</a:t>
            </a:r>
            <a:endParaRPr sz="2600"/>
          </a:p>
          <a:p>
            <a:pPr indent="-393700" lvl="0" marL="457200" rtl="0" algn="l">
              <a:spcBef>
                <a:spcPts val="1000"/>
              </a:spcBef>
              <a:spcAft>
                <a:spcPts val="0"/>
              </a:spcAft>
              <a:buSzPts val="2600"/>
              <a:buAutoNum type="arabicPeriod"/>
            </a:pPr>
            <a:r>
              <a:rPr lang="en" sz="2600"/>
              <a:t>Optimize critical section</a:t>
            </a:r>
            <a:endParaRPr sz="2600"/>
          </a:p>
          <a:p>
            <a:pPr indent="-393700" lvl="1" marL="914400" rtl="0" algn="l">
              <a:spcBef>
                <a:spcPts val="1000"/>
              </a:spcBef>
              <a:spcAft>
                <a:spcPts val="0"/>
              </a:spcAft>
              <a:buSzPts val="2600"/>
              <a:buAutoNum type="alphaLcPeriod"/>
            </a:pPr>
            <a:r>
              <a:rPr lang="en" sz="2600"/>
              <a:t>Compare run times by task size</a:t>
            </a:r>
            <a:endParaRPr sz="2600"/>
          </a:p>
          <a:p>
            <a:pPr indent="-393700" lvl="1" marL="914400" rtl="0" algn="l">
              <a:spcBef>
                <a:spcPts val="1000"/>
              </a:spcBef>
              <a:spcAft>
                <a:spcPts val="1000"/>
              </a:spcAft>
              <a:buSzPts val="2600"/>
              <a:buAutoNum type="alphaLcPeriod"/>
            </a:pPr>
            <a:r>
              <a:rPr lang="en" sz="2600"/>
              <a:t>Determine communication costs</a:t>
            </a:r>
            <a:endParaRPr sz="2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3"/>
          <p:cNvSpPr txBox="1"/>
          <p:nvPr>
            <p:ph type="title"/>
          </p:nvPr>
        </p:nvSpPr>
        <p:spPr>
          <a:xfrm>
            <a:off x="3785731" y="-2496043"/>
            <a:ext cx="5620800" cy="59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sz="3000"/>
              <a:t>Parallel</a:t>
            </a:r>
            <a:r>
              <a:rPr lang="en" sz="3000"/>
              <a:t> - </a:t>
            </a:r>
            <a:r>
              <a:rPr i="1" lang="en" sz="3000"/>
              <a:t>Results</a:t>
            </a:r>
            <a:endParaRPr sz="3000"/>
          </a:p>
        </p:txBody>
      </p:sp>
      <p:pic>
        <p:nvPicPr>
          <p:cNvPr id="167" name="Google Shape;167;p23"/>
          <p:cNvPicPr preferRelativeResize="0"/>
          <p:nvPr/>
        </p:nvPicPr>
        <p:blipFill>
          <a:blip r:embed="rId3">
            <a:alphaModFix/>
          </a:blip>
          <a:stretch>
            <a:fillRect/>
          </a:stretch>
        </p:blipFill>
        <p:spPr>
          <a:xfrm>
            <a:off x="0" y="520112"/>
            <a:ext cx="9144001" cy="410328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4"/>
          <p:cNvSpPr txBox="1"/>
          <p:nvPr>
            <p:ph type="title"/>
          </p:nvPr>
        </p:nvSpPr>
        <p:spPr>
          <a:xfrm>
            <a:off x="1652950" y="500925"/>
            <a:ext cx="52707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Conclusions - Future Work</a:t>
            </a:r>
            <a:endParaRPr sz="3000"/>
          </a:p>
        </p:txBody>
      </p:sp>
      <p:sp>
        <p:nvSpPr>
          <p:cNvPr id="173" name="Google Shape;173;p24"/>
          <p:cNvSpPr txBox="1"/>
          <p:nvPr/>
        </p:nvSpPr>
        <p:spPr>
          <a:xfrm>
            <a:off x="385600" y="1408400"/>
            <a:ext cx="7805400" cy="3338700"/>
          </a:xfrm>
          <a:prstGeom prst="rect">
            <a:avLst/>
          </a:prstGeom>
          <a:noFill/>
          <a:ln>
            <a:noFill/>
          </a:ln>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SzPts val="1900"/>
              <a:buChar char="●"/>
            </a:pPr>
            <a:r>
              <a:rPr lang="en" sz="1900"/>
              <a:t>Parallelized for scalability</a:t>
            </a:r>
            <a:endParaRPr sz="1900"/>
          </a:p>
          <a:p>
            <a:pPr indent="-349250" lvl="1" marL="914400" rtl="0" algn="l">
              <a:lnSpc>
                <a:spcPct val="115000"/>
              </a:lnSpc>
              <a:spcBef>
                <a:spcPts val="0"/>
              </a:spcBef>
              <a:spcAft>
                <a:spcPts val="0"/>
              </a:spcAft>
              <a:buSzPts val="1900"/>
              <a:buChar char="○"/>
            </a:pPr>
            <a:r>
              <a:rPr lang="en" sz="1900"/>
              <a:t>Granularity of evolutionary hypothesis</a:t>
            </a:r>
            <a:endParaRPr sz="1900"/>
          </a:p>
          <a:p>
            <a:pPr indent="-349250" lvl="1" marL="914400" rtl="0" algn="l">
              <a:lnSpc>
                <a:spcPct val="115000"/>
              </a:lnSpc>
              <a:spcBef>
                <a:spcPts val="0"/>
              </a:spcBef>
              <a:spcAft>
                <a:spcPts val="0"/>
              </a:spcAft>
              <a:buSzPts val="1900"/>
              <a:buChar char="○"/>
            </a:pPr>
            <a:r>
              <a:rPr lang="en" sz="1900"/>
              <a:t>Type of species</a:t>
            </a:r>
            <a:endParaRPr sz="1900"/>
          </a:p>
          <a:p>
            <a:pPr indent="-349250" lvl="1" marL="914400" rtl="0" algn="l">
              <a:lnSpc>
                <a:spcPct val="115000"/>
              </a:lnSpc>
              <a:spcBef>
                <a:spcPts val="0"/>
              </a:spcBef>
              <a:spcAft>
                <a:spcPts val="0"/>
              </a:spcAft>
              <a:buSzPts val="1900"/>
              <a:buChar char="○"/>
            </a:pPr>
            <a:r>
              <a:rPr lang="en" sz="1900"/>
              <a:t>Number of physical traits</a:t>
            </a:r>
            <a:endParaRPr sz="1900"/>
          </a:p>
          <a:p>
            <a:pPr indent="-349250" lvl="0" marL="457200" rtl="0" algn="l">
              <a:lnSpc>
                <a:spcPct val="115000"/>
              </a:lnSpc>
              <a:spcBef>
                <a:spcPts val="0"/>
              </a:spcBef>
              <a:spcAft>
                <a:spcPts val="0"/>
              </a:spcAft>
              <a:buSzPts val="1900"/>
              <a:buChar char="●"/>
            </a:pPr>
            <a:r>
              <a:rPr lang="en" sz="1900"/>
              <a:t>Calculating mean fitness is nearly 70% of program computations</a:t>
            </a:r>
            <a:endParaRPr sz="1900"/>
          </a:p>
          <a:p>
            <a:pPr indent="-349250" lvl="0" marL="457200" rtl="0" algn="l">
              <a:lnSpc>
                <a:spcPct val="115000"/>
              </a:lnSpc>
              <a:spcBef>
                <a:spcPts val="0"/>
              </a:spcBef>
              <a:spcAft>
                <a:spcPts val="0"/>
              </a:spcAft>
              <a:buSzPts val="1900"/>
              <a:buChar char="●"/>
            </a:pPr>
            <a:r>
              <a:rPr lang="en" sz="1900"/>
              <a:t>Communicate in bulk to amortize startup costs</a:t>
            </a:r>
            <a:endParaRPr sz="1900"/>
          </a:p>
          <a:p>
            <a:pPr indent="-349250" lvl="1" marL="914400" rtl="0" algn="l">
              <a:lnSpc>
                <a:spcPct val="115000"/>
              </a:lnSpc>
              <a:spcBef>
                <a:spcPts val="0"/>
              </a:spcBef>
              <a:spcAft>
                <a:spcPts val="0"/>
              </a:spcAft>
              <a:buSzPts val="1900"/>
              <a:buChar char="○"/>
            </a:pPr>
            <a:r>
              <a:rPr lang="en" sz="1900"/>
              <a:t>Reduce volume of communication</a:t>
            </a:r>
            <a:endParaRPr sz="1900"/>
          </a:p>
          <a:p>
            <a:pPr indent="-349250" lvl="1" marL="914400" rtl="0" algn="l">
              <a:lnSpc>
                <a:spcPct val="115000"/>
              </a:lnSpc>
              <a:spcBef>
                <a:spcPts val="0"/>
              </a:spcBef>
              <a:spcAft>
                <a:spcPts val="0"/>
              </a:spcAft>
              <a:buSzPts val="1900"/>
              <a:buChar char="○"/>
            </a:pPr>
            <a:r>
              <a:rPr lang="en" sz="1900"/>
              <a:t>Reduce task size</a:t>
            </a:r>
            <a:endParaRPr sz="1900"/>
          </a:p>
          <a:p>
            <a:pPr indent="-349250" lvl="1" marL="914400" rtl="0" algn="l">
              <a:lnSpc>
                <a:spcPct val="115000"/>
              </a:lnSpc>
              <a:spcBef>
                <a:spcPts val="0"/>
              </a:spcBef>
              <a:spcAft>
                <a:spcPts val="0"/>
              </a:spcAft>
              <a:buSzPts val="1900"/>
              <a:buChar char="○"/>
            </a:pPr>
            <a:r>
              <a:rPr lang="en" sz="1900"/>
              <a:t>Load imbalance</a:t>
            </a:r>
            <a:endParaRPr sz="1900"/>
          </a:p>
          <a:p>
            <a:pPr indent="-349250" lvl="0" marL="457200" rtl="0" algn="l">
              <a:lnSpc>
                <a:spcPct val="115000"/>
              </a:lnSpc>
              <a:spcBef>
                <a:spcPts val="0"/>
              </a:spcBef>
              <a:spcAft>
                <a:spcPts val="0"/>
              </a:spcAft>
              <a:buSzPts val="1900"/>
              <a:buChar char="●"/>
            </a:pPr>
            <a:r>
              <a:rPr lang="en" sz="1900"/>
              <a:t>Further improve I/O time with MPI</a:t>
            </a:r>
            <a:endParaRPr sz="1900"/>
          </a:p>
          <a:p>
            <a:pPr indent="0" lvl="0" marL="0" rtl="0" algn="l">
              <a:lnSpc>
                <a:spcPct val="115000"/>
              </a:lnSpc>
              <a:spcBef>
                <a:spcPts val="0"/>
              </a:spcBef>
              <a:spcAft>
                <a:spcPts val="0"/>
              </a:spcAft>
              <a:buNone/>
            </a:pPr>
            <a:r>
              <a:t/>
            </a:r>
            <a:endParaRPr sz="19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5"/>
          <p:cNvSpPr txBox="1"/>
          <p:nvPr>
            <p:ph type="title"/>
          </p:nvPr>
        </p:nvSpPr>
        <p:spPr>
          <a:xfrm>
            <a:off x="1009650" y="1949400"/>
            <a:ext cx="7124700" cy="12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1189800" y="624375"/>
            <a:ext cx="67644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Background - </a:t>
            </a:r>
            <a:r>
              <a:rPr i="1" lang="en" sz="3000"/>
              <a:t>Quantitative Genetics</a:t>
            </a:r>
            <a:endParaRPr i="1" sz="3000"/>
          </a:p>
        </p:txBody>
      </p:sp>
      <p:pic>
        <p:nvPicPr>
          <p:cNvPr descr="alpacas.png" id="74" name="Google Shape;74;p14"/>
          <p:cNvPicPr preferRelativeResize="0"/>
          <p:nvPr/>
        </p:nvPicPr>
        <p:blipFill>
          <a:blip r:embed="rId3">
            <a:alphaModFix/>
          </a:blip>
          <a:stretch>
            <a:fillRect/>
          </a:stretch>
        </p:blipFill>
        <p:spPr>
          <a:xfrm>
            <a:off x="509202" y="1630350"/>
            <a:ext cx="8125600" cy="2527683"/>
          </a:xfrm>
          <a:prstGeom prst="rect">
            <a:avLst/>
          </a:prstGeom>
          <a:noFill/>
          <a:ln>
            <a:noFill/>
          </a:ln>
        </p:spPr>
      </p:pic>
      <p:sp>
        <p:nvSpPr>
          <p:cNvPr id="75" name="Google Shape;75;p14"/>
          <p:cNvSpPr txBox="1"/>
          <p:nvPr/>
        </p:nvSpPr>
        <p:spPr>
          <a:xfrm>
            <a:off x="7000200" y="4870800"/>
            <a:ext cx="2143800" cy="2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http://www.bio.miami.edu/dana/250/250SS15_2print.html</a:t>
            </a:r>
            <a:endParaRPr sz="600">
              <a:solidFill>
                <a:srgbClr val="0B5394"/>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5"/>
          <p:cNvSpPr txBox="1"/>
          <p:nvPr>
            <p:ph type="title"/>
          </p:nvPr>
        </p:nvSpPr>
        <p:spPr>
          <a:xfrm>
            <a:off x="351725" y="553738"/>
            <a:ext cx="3325500" cy="14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Case Study - </a:t>
            </a:r>
            <a:r>
              <a:rPr i="1" lang="en" sz="3000"/>
              <a:t>Models for Daphnia</a:t>
            </a:r>
            <a:endParaRPr i="1" sz="3000"/>
          </a:p>
        </p:txBody>
      </p:sp>
      <p:pic>
        <p:nvPicPr>
          <p:cNvPr descr="Screenshot from 2017-10-10 13-05-50.png" id="81" name="Google Shape;81;p15"/>
          <p:cNvPicPr preferRelativeResize="0"/>
          <p:nvPr/>
        </p:nvPicPr>
        <p:blipFill rotWithShape="1">
          <a:blip r:embed="rId3">
            <a:alphaModFix/>
          </a:blip>
          <a:srcRect b="14510" l="770" r="464" t="6369"/>
          <a:stretch/>
        </p:blipFill>
        <p:spPr>
          <a:xfrm>
            <a:off x="3763525" y="0"/>
            <a:ext cx="5380474" cy="3219926"/>
          </a:xfrm>
          <a:prstGeom prst="rect">
            <a:avLst/>
          </a:prstGeom>
          <a:noFill/>
          <a:ln>
            <a:noFill/>
          </a:ln>
        </p:spPr>
      </p:pic>
      <p:pic>
        <p:nvPicPr>
          <p:cNvPr descr="Water-fleas-with-fertile-eggs.jpg" id="82" name="Google Shape;82;p15"/>
          <p:cNvPicPr preferRelativeResize="0"/>
          <p:nvPr/>
        </p:nvPicPr>
        <p:blipFill rotWithShape="1">
          <a:blip r:embed="rId4">
            <a:alphaModFix/>
          </a:blip>
          <a:srcRect b="11543" l="0" r="0" t="37422"/>
          <a:stretch/>
        </p:blipFill>
        <p:spPr>
          <a:xfrm>
            <a:off x="3763525" y="3314400"/>
            <a:ext cx="5380476" cy="1829100"/>
          </a:xfrm>
          <a:prstGeom prst="rect">
            <a:avLst/>
          </a:prstGeom>
          <a:noFill/>
          <a:ln>
            <a:noFill/>
          </a:ln>
        </p:spPr>
      </p:pic>
      <p:pic>
        <p:nvPicPr>
          <p:cNvPr descr="Daphniablk150h.gif" id="83" name="Google Shape;83;p15"/>
          <p:cNvPicPr preferRelativeResize="0"/>
          <p:nvPr/>
        </p:nvPicPr>
        <p:blipFill>
          <a:blip r:embed="rId5">
            <a:alphaModFix/>
          </a:blip>
          <a:stretch>
            <a:fillRect/>
          </a:stretch>
        </p:blipFill>
        <p:spPr>
          <a:xfrm>
            <a:off x="1025361" y="2315950"/>
            <a:ext cx="1978239" cy="1914425"/>
          </a:xfrm>
          <a:prstGeom prst="rect">
            <a:avLst/>
          </a:prstGeom>
          <a:noFill/>
          <a:ln>
            <a:noFill/>
          </a:ln>
        </p:spPr>
      </p:pic>
      <p:sp>
        <p:nvSpPr>
          <p:cNvPr id="84" name="Google Shape;84;p15"/>
          <p:cNvSpPr txBox="1"/>
          <p:nvPr/>
        </p:nvSpPr>
        <p:spPr>
          <a:xfrm>
            <a:off x="8178600" y="4852200"/>
            <a:ext cx="965400" cy="2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http://www.archive.org</a:t>
            </a:r>
            <a:endParaRPr sz="600">
              <a:solidFill>
                <a:srgbClr val="0B5394"/>
              </a:solidFill>
            </a:endParaRPr>
          </a:p>
        </p:txBody>
      </p:sp>
      <p:sp>
        <p:nvSpPr>
          <p:cNvPr id="85" name="Google Shape;85;p15"/>
          <p:cNvSpPr txBox="1"/>
          <p:nvPr/>
        </p:nvSpPr>
        <p:spPr>
          <a:xfrm>
            <a:off x="1025375" y="4852200"/>
            <a:ext cx="1978200" cy="2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http://andynewman.org/html/daphnia_water_flea.html</a:t>
            </a:r>
            <a:endParaRPr sz="600">
              <a:solidFill>
                <a:srgbClr val="0B5394"/>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pic>
        <p:nvPicPr>
          <p:cNvPr descr="biotope-154853_960_720.png" id="90" name="Google Shape;90;p16"/>
          <p:cNvPicPr preferRelativeResize="0"/>
          <p:nvPr/>
        </p:nvPicPr>
        <p:blipFill rotWithShape="1">
          <a:blip r:embed="rId3">
            <a:alphaModFix/>
          </a:blip>
          <a:srcRect b="16756" l="16366" r="0" t="0"/>
          <a:stretch/>
        </p:blipFill>
        <p:spPr>
          <a:xfrm>
            <a:off x="310400" y="0"/>
            <a:ext cx="8523199" cy="5143501"/>
          </a:xfrm>
          <a:prstGeom prst="rect">
            <a:avLst/>
          </a:prstGeom>
          <a:noFill/>
          <a:ln>
            <a:noFill/>
          </a:ln>
        </p:spPr>
      </p:pic>
      <p:sp>
        <p:nvSpPr>
          <p:cNvPr id="91" name="Google Shape;91;p16"/>
          <p:cNvSpPr txBox="1"/>
          <p:nvPr>
            <p:ph type="title"/>
          </p:nvPr>
        </p:nvSpPr>
        <p:spPr>
          <a:xfrm>
            <a:off x="502050" y="130675"/>
            <a:ext cx="8139900" cy="60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solidFill>
                  <a:schemeClr val="accent1"/>
                </a:solidFill>
              </a:rPr>
              <a:t>Nonlinear Developmental Interactions (NDI)</a:t>
            </a:r>
            <a:endParaRPr i="1" sz="2800">
              <a:solidFill>
                <a:schemeClr val="accent1"/>
              </a:solidFill>
            </a:endParaRPr>
          </a:p>
        </p:txBody>
      </p:sp>
      <p:pic>
        <p:nvPicPr>
          <p:cNvPr descr="normal_ian-symbol-daphnia-pulex.png" id="92" name="Google Shape;92;p16"/>
          <p:cNvPicPr preferRelativeResize="0"/>
          <p:nvPr/>
        </p:nvPicPr>
        <p:blipFill>
          <a:blip r:embed="rId4">
            <a:alphaModFix/>
          </a:blip>
          <a:stretch>
            <a:fillRect/>
          </a:stretch>
        </p:blipFill>
        <p:spPr>
          <a:xfrm>
            <a:off x="5784697" y="3474525"/>
            <a:ext cx="179575" cy="331050"/>
          </a:xfrm>
          <a:prstGeom prst="rect">
            <a:avLst/>
          </a:prstGeom>
          <a:noFill/>
          <a:ln>
            <a:noFill/>
          </a:ln>
        </p:spPr>
      </p:pic>
      <p:pic>
        <p:nvPicPr>
          <p:cNvPr descr="normal_ian-symbol-daphnia-pulex.png" id="93" name="Google Shape;93;p16"/>
          <p:cNvPicPr preferRelativeResize="0"/>
          <p:nvPr/>
        </p:nvPicPr>
        <p:blipFill>
          <a:blip r:embed="rId5">
            <a:alphaModFix/>
          </a:blip>
          <a:stretch>
            <a:fillRect/>
          </a:stretch>
        </p:blipFill>
        <p:spPr>
          <a:xfrm flipH="1" rot="1658256">
            <a:off x="5559816" y="3444255"/>
            <a:ext cx="211955" cy="331046"/>
          </a:xfrm>
          <a:prstGeom prst="rect">
            <a:avLst/>
          </a:prstGeom>
          <a:noFill/>
          <a:ln>
            <a:noFill/>
          </a:ln>
        </p:spPr>
      </p:pic>
      <p:pic>
        <p:nvPicPr>
          <p:cNvPr descr="normal_ian-symbol-daphnia-pulex.png" id="94" name="Google Shape;94;p16"/>
          <p:cNvPicPr preferRelativeResize="0"/>
          <p:nvPr/>
        </p:nvPicPr>
        <p:blipFill>
          <a:blip r:embed="rId6">
            <a:alphaModFix/>
          </a:blip>
          <a:stretch>
            <a:fillRect/>
          </a:stretch>
        </p:blipFill>
        <p:spPr>
          <a:xfrm rot="-2352487">
            <a:off x="5613147" y="3704775"/>
            <a:ext cx="179575" cy="331050"/>
          </a:xfrm>
          <a:prstGeom prst="rect">
            <a:avLst/>
          </a:prstGeom>
          <a:noFill/>
          <a:ln>
            <a:noFill/>
          </a:ln>
        </p:spPr>
      </p:pic>
      <p:pic>
        <p:nvPicPr>
          <p:cNvPr descr="normal_ian-symbol-daphnia-pulex.png" id="95" name="Google Shape;95;p16"/>
          <p:cNvPicPr preferRelativeResize="0"/>
          <p:nvPr/>
        </p:nvPicPr>
        <p:blipFill>
          <a:blip r:embed="rId7">
            <a:alphaModFix/>
          </a:blip>
          <a:stretch>
            <a:fillRect/>
          </a:stretch>
        </p:blipFill>
        <p:spPr>
          <a:xfrm flipH="1" rot="-1165416">
            <a:off x="5923028" y="3700884"/>
            <a:ext cx="197370" cy="331050"/>
          </a:xfrm>
          <a:prstGeom prst="rect">
            <a:avLst/>
          </a:prstGeom>
          <a:noFill/>
          <a:ln>
            <a:noFill/>
          </a:ln>
        </p:spPr>
      </p:pic>
      <p:pic>
        <p:nvPicPr>
          <p:cNvPr descr="normal_ian-symbol-daphnia-pulex.png" id="96" name="Google Shape;96;p16"/>
          <p:cNvPicPr preferRelativeResize="0"/>
          <p:nvPr/>
        </p:nvPicPr>
        <p:blipFill>
          <a:blip r:embed="rId8">
            <a:alphaModFix/>
          </a:blip>
          <a:stretch>
            <a:fillRect/>
          </a:stretch>
        </p:blipFill>
        <p:spPr>
          <a:xfrm rot="-562955">
            <a:off x="5326922" y="3569575"/>
            <a:ext cx="179575" cy="331050"/>
          </a:xfrm>
          <a:prstGeom prst="rect">
            <a:avLst/>
          </a:prstGeom>
          <a:noFill/>
          <a:ln>
            <a:noFill/>
          </a:ln>
        </p:spPr>
      </p:pic>
      <p:pic>
        <p:nvPicPr>
          <p:cNvPr descr="normal_ian-symbol-daphnia-pulex.png" id="97" name="Google Shape;97;p16"/>
          <p:cNvPicPr preferRelativeResize="0"/>
          <p:nvPr/>
        </p:nvPicPr>
        <p:blipFill>
          <a:blip r:embed="rId9">
            <a:alphaModFix/>
          </a:blip>
          <a:stretch>
            <a:fillRect/>
          </a:stretch>
        </p:blipFill>
        <p:spPr>
          <a:xfrm flipH="1" rot="-1610028">
            <a:off x="5257008" y="3700888"/>
            <a:ext cx="172710" cy="331048"/>
          </a:xfrm>
          <a:prstGeom prst="rect">
            <a:avLst/>
          </a:prstGeom>
          <a:noFill/>
          <a:ln>
            <a:noFill/>
          </a:ln>
        </p:spPr>
      </p:pic>
      <p:pic>
        <p:nvPicPr>
          <p:cNvPr descr="normal_ian-symbol-daphnia-pulex.png" id="98" name="Google Shape;98;p16"/>
          <p:cNvPicPr preferRelativeResize="0"/>
          <p:nvPr/>
        </p:nvPicPr>
        <p:blipFill>
          <a:blip r:embed="rId10">
            <a:alphaModFix/>
          </a:blip>
          <a:stretch>
            <a:fillRect/>
          </a:stretch>
        </p:blipFill>
        <p:spPr>
          <a:xfrm flipH="1">
            <a:off x="6088260" y="3522050"/>
            <a:ext cx="179575" cy="331050"/>
          </a:xfrm>
          <a:prstGeom prst="rect">
            <a:avLst/>
          </a:prstGeom>
          <a:noFill/>
          <a:ln>
            <a:noFill/>
          </a:ln>
        </p:spPr>
      </p:pic>
      <p:sp>
        <p:nvSpPr>
          <p:cNvPr id="99" name="Google Shape;99;p16"/>
          <p:cNvSpPr txBox="1"/>
          <p:nvPr/>
        </p:nvSpPr>
        <p:spPr>
          <a:xfrm>
            <a:off x="6683500" y="4703975"/>
            <a:ext cx="2150100" cy="27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http://ian.umces.edu/imagelibrary/displayimage-4387.html</a:t>
            </a:r>
            <a:endParaRPr sz="600">
              <a:solidFill>
                <a:srgbClr val="0B5394"/>
              </a:solidFill>
            </a:endParaRPr>
          </a:p>
        </p:txBody>
      </p:sp>
      <p:sp>
        <p:nvSpPr>
          <p:cNvPr id="100" name="Google Shape;100;p16"/>
          <p:cNvSpPr txBox="1"/>
          <p:nvPr/>
        </p:nvSpPr>
        <p:spPr>
          <a:xfrm>
            <a:off x="6503625" y="4864500"/>
            <a:ext cx="2330100" cy="27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https://pixabay.com/en/biotope-lake-pond-habitat-reed-154853/</a:t>
            </a:r>
            <a:endParaRPr sz="600">
              <a:solidFill>
                <a:srgbClr val="0B5394"/>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pic>
        <p:nvPicPr>
          <p:cNvPr descr="biotope-154853_960_720.png" id="105" name="Google Shape;105;p17"/>
          <p:cNvPicPr preferRelativeResize="0"/>
          <p:nvPr/>
        </p:nvPicPr>
        <p:blipFill rotWithShape="1">
          <a:blip r:embed="rId3">
            <a:alphaModFix/>
          </a:blip>
          <a:srcRect b="16756" l="16366" r="0" t="0"/>
          <a:stretch/>
        </p:blipFill>
        <p:spPr>
          <a:xfrm>
            <a:off x="310391" y="0"/>
            <a:ext cx="8523209" cy="5143501"/>
          </a:xfrm>
          <a:prstGeom prst="rect">
            <a:avLst/>
          </a:prstGeom>
          <a:noFill/>
          <a:ln>
            <a:noFill/>
          </a:ln>
        </p:spPr>
      </p:pic>
      <p:sp>
        <p:nvSpPr>
          <p:cNvPr id="106" name="Google Shape;106;p17"/>
          <p:cNvSpPr txBox="1"/>
          <p:nvPr>
            <p:ph type="title"/>
          </p:nvPr>
        </p:nvSpPr>
        <p:spPr>
          <a:xfrm>
            <a:off x="502050" y="130675"/>
            <a:ext cx="8139900" cy="60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solidFill>
                  <a:schemeClr val="accent1"/>
                </a:solidFill>
              </a:rPr>
              <a:t>Nonlinear Developmental Interactions (NDI)</a:t>
            </a:r>
            <a:endParaRPr i="1" sz="2800">
              <a:solidFill>
                <a:schemeClr val="accent1"/>
              </a:solidFill>
            </a:endParaRPr>
          </a:p>
        </p:txBody>
      </p:sp>
      <p:pic>
        <p:nvPicPr>
          <p:cNvPr descr="normal_ian-symbol-daphnia-pulex.png" id="107" name="Google Shape;107;p17"/>
          <p:cNvPicPr preferRelativeResize="0"/>
          <p:nvPr/>
        </p:nvPicPr>
        <p:blipFill>
          <a:blip r:embed="rId4">
            <a:alphaModFix/>
          </a:blip>
          <a:stretch>
            <a:fillRect/>
          </a:stretch>
        </p:blipFill>
        <p:spPr>
          <a:xfrm>
            <a:off x="5422422" y="4476713"/>
            <a:ext cx="179575" cy="331050"/>
          </a:xfrm>
          <a:prstGeom prst="rect">
            <a:avLst/>
          </a:prstGeom>
          <a:noFill/>
          <a:ln>
            <a:noFill/>
          </a:ln>
        </p:spPr>
      </p:pic>
      <p:pic>
        <p:nvPicPr>
          <p:cNvPr descr="normal_ian-symbol-daphnia-pulex.png" id="108" name="Google Shape;108;p17"/>
          <p:cNvPicPr preferRelativeResize="0"/>
          <p:nvPr/>
        </p:nvPicPr>
        <p:blipFill>
          <a:blip r:embed="rId4">
            <a:alphaModFix/>
          </a:blip>
          <a:stretch>
            <a:fillRect/>
          </a:stretch>
        </p:blipFill>
        <p:spPr>
          <a:xfrm flipH="1" rot="1658256">
            <a:off x="5262866" y="4115405"/>
            <a:ext cx="211955" cy="331046"/>
          </a:xfrm>
          <a:prstGeom prst="rect">
            <a:avLst/>
          </a:prstGeom>
          <a:noFill/>
          <a:ln>
            <a:noFill/>
          </a:ln>
        </p:spPr>
      </p:pic>
      <p:pic>
        <p:nvPicPr>
          <p:cNvPr descr="normal_ian-symbol-daphnia-pulex.png" id="109" name="Google Shape;109;p17"/>
          <p:cNvPicPr preferRelativeResize="0"/>
          <p:nvPr/>
        </p:nvPicPr>
        <p:blipFill>
          <a:blip r:embed="rId4">
            <a:alphaModFix/>
          </a:blip>
          <a:stretch>
            <a:fillRect/>
          </a:stretch>
        </p:blipFill>
        <p:spPr>
          <a:xfrm rot="-2352487">
            <a:off x="5623910" y="4387863"/>
            <a:ext cx="179575" cy="331050"/>
          </a:xfrm>
          <a:prstGeom prst="rect">
            <a:avLst/>
          </a:prstGeom>
          <a:noFill/>
          <a:ln>
            <a:noFill/>
          </a:ln>
        </p:spPr>
      </p:pic>
      <p:pic>
        <p:nvPicPr>
          <p:cNvPr descr="normal_ian-symbol-daphnia-pulex.png" id="110" name="Google Shape;110;p17"/>
          <p:cNvPicPr preferRelativeResize="0"/>
          <p:nvPr/>
        </p:nvPicPr>
        <p:blipFill>
          <a:blip r:embed="rId4">
            <a:alphaModFix/>
          </a:blip>
          <a:stretch>
            <a:fillRect/>
          </a:stretch>
        </p:blipFill>
        <p:spPr>
          <a:xfrm flipH="1" rot="-1165416">
            <a:off x="5175628" y="4425509"/>
            <a:ext cx="197370" cy="331050"/>
          </a:xfrm>
          <a:prstGeom prst="rect">
            <a:avLst/>
          </a:prstGeom>
          <a:noFill/>
          <a:ln>
            <a:noFill/>
          </a:ln>
        </p:spPr>
      </p:pic>
      <p:pic>
        <p:nvPicPr>
          <p:cNvPr descr="normal_ian-symbol-daphnia-pulex.png" id="111" name="Google Shape;111;p17"/>
          <p:cNvPicPr preferRelativeResize="0"/>
          <p:nvPr/>
        </p:nvPicPr>
        <p:blipFill>
          <a:blip r:embed="rId4">
            <a:alphaModFix/>
          </a:blip>
          <a:stretch>
            <a:fillRect/>
          </a:stretch>
        </p:blipFill>
        <p:spPr>
          <a:xfrm rot="-562955">
            <a:off x="5334147" y="4293600"/>
            <a:ext cx="179575" cy="331050"/>
          </a:xfrm>
          <a:prstGeom prst="rect">
            <a:avLst/>
          </a:prstGeom>
          <a:noFill/>
          <a:ln>
            <a:noFill/>
          </a:ln>
        </p:spPr>
      </p:pic>
      <p:pic>
        <p:nvPicPr>
          <p:cNvPr descr="normal_ian-symbol-daphnia-pulex.png" id="112" name="Google Shape;112;p17"/>
          <p:cNvPicPr preferRelativeResize="0"/>
          <p:nvPr/>
        </p:nvPicPr>
        <p:blipFill>
          <a:blip r:embed="rId4">
            <a:alphaModFix/>
          </a:blip>
          <a:stretch>
            <a:fillRect/>
          </a:stretch>
        </p:blipFill>
        <p:spPr>
          <a:xfrm flipH="1" rot="-1610028">
            <a:off x="5768858" y="4223413"/>
            <a:ext cx="172710" cy="331048"/>
          </a:xfrm>
          <a:prstGeom prst="rect">
            <a:avLst/>
          </a:prstGeom>
          <a:noFill/>
          <a:ln>
            <a:noFill/>
          </a:ln>
        </p:spPr>
      </p:pic>
      <p:pic>
        <p:nvPicPr>
          <p:cNvPr descr="normal_ian-symbol-daphnia-pulex.png" id="113" name="Google Shape;113;p17"/>
          <p:cNvPicPr preferRelativeResize="0"/>
          <p:nvPr/>
        </p:nvPicPr>
        <p:blipFill>
          <a:blip r:embed="rId4">
            <a:alphaModFix/>
          </a:blip>
          <a:stretch>
            <a:fillRect/>
          </a:stretch>
        </p:blipFill>
        <p:spPr>
          <a:xfrm flipH="1">
            <a:off x="5523885" y="4145675"/>
            <a:ext cx="179575" cy="331050"/>
          </a:xfrm>
          <a:prstGeom prst="rect">
            <a:avLst/>
          </a:prstGeom>
          <a:noFill/>
          <a:ln>
            <a:noFill/>
          </a:ln>
        </p:spPr>
      </p:pic>
      <p:pic>
        <p:nvPicPr>
          <p:cNvPr descr="0b465c_a504f83902504c7eb0128914be037250~mv2.png" id="114" name="Google Shape;114;p17"/>
          <p:cNvPicPr preferRelativeResize="0"/>
          <p:nvPr/>
        </p:nvPicPr>
        <p:blipFill>
          <a:blip r:embed="rId5">
            <a:alphaModFix/>
          </a:blip>
          <a:stretch>
            <a:fillRect/>
          </a:stretch>
        </p:blipFill>
        <p:spPr>
          <a:xfrm rot="1194367">
            <a:off x="2076620" y="3509101"/>
            <a:ext cx="339564" cy="223569"/>
          </a:xfrm>
          <a:prstGeom prst="rect">
            <a:avLst/>
          </a:prstGeom>
          <a:noFill/>
          <a:ln>
            <a:noFill/>
          </a:ln>
        </p:spPr>
      </p:pic>
      <p:sp>
        <p:nvSpPr>
          <p:cNvPr id="115" name="Google Shape;115;p17"/>
          <p:cNvSpPr txBox="1"/>
          <p:nvPr/>
        </p:nvSpPr>
        <p:spPr>
          <a:xfrm>
            <a:off x="7629700" y="4864500"/>
            <a:ext cx="1203900" cy="27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http://www.smoka.co.uk/trout</a:t>
            </a:r>
            <a:endParaRPr sz="600">
              <a:solidFill>
                <a:srgbClr val="0B5394"/>
              </a:solidFill>
            </a:endParaRPr>
          </a:p>
        </p:txBody>
      </p:sp>
      <p:pic>
        <p:nvPicPr>
          <p:cNvPr descr="0b465c_a504f83902504c7eb0128914be037250~mv2.png" id="116" name="Google Shape;116;p17"/>
          <p:cNvPicPr preferRelativeResize="0"/>
          <p:nvPr/>
        </p:nvPicPr>
        <p:blipFill>
          <a:blip r:embed="rId5">
            <a:alphaModFix/>
          </a:blip>
          <a:stretch>
            <a:fillRect/>
          </a:stretch>
        </p:blipFill>
        <p:spPr>
          <a:xfrm rot="-1052940">
            <a:off x="3364425" y="3722215"/>
            <a:ext cx="423745" cy="279000"/>
          </a:xfrm>
          <a:prstGeom prst="rect">
            <a:avLst/>
          </a:prstGeom>
          <a:noFill/>
          <a:ln>
            <a:noFill/>
          </a:ln>
        </p:spPr>
      </p:pic>
      <p:pic>
        <p:nvPicPr>
          <p:cNvPr descr="0b465c_a504f83902504c7eb0128914be037250~mv2.png" id="117" name="Google Shape;117;p17"/>
          <p:cNvPicPr preferRelativeResize="0"/>
          <p:nvPr/>
        </p:nvPicPr>
        <p:blipFill>
          <a:blip r:embed="rId5">
            <a:alphaModFix/>
          </a:blip>
          <a:stretch>
            <a:fillRect/>
          </a:stretch>
        </p:blipFill>
        <p:spPr>
          <a:xfrm flipH="1" rot="786820">
            <a:off x="3789851" y="3491111"/>
            <a:ext cx="431996" cy="246901"/>
          </a:xfrm>
          <a:prstGeom prst="rect">
            <a:avLst/>
          </a:prstGeom>
          <a:noFill/>
          <a:ln>
            <a:noFill/>
          </a:ln>
        </p:spPr>
      </p:pic>
      <p:pic>
        <p:nvPicPr>
          <p:cNvPr descr="0b465c_a504f83902504c7eb0128914be037250~mv2.png" id="118" name="Google Shape;118;p17"/>
          <p:cNvPicPr preferRelativeResize="0"/>
          <p:nvPr/>
        </p:nvPicPr>
        <p:blipFill>
          <a:blip r:embed="rId5">
            <a:alphaModFix/>
          </a:blip>
          <a:stretch>
            <a:fillRect/>
          </a:stretch>
        </p:blipFill>
        <p:spPr>
          <a:xfrm flipH="1" rot="597933">
            <a:off x="3937241" y="3849612"/>
            <a:ext cx="368592" cy="242699"/>
          </a:xfrm>
          <a:prstGeom prst="rect">
            <a:avLst/>
          </a:prstGeom>
          <a:noFill/>
          <a:ln>
            <a:noFill/>
          </a:ln>
        </p:spPr>
      </p:pic>
      <p:pic>
        <p:nvPicPr>
          <p:cNvPr descr="0b465c_a504f83902504c7eb0128914be037250~mv2.png" id="119" name="Google Shape;119;p17"/>
          <p:cNvPicPr preferRelativeResize="0"/>
          <p:nvPr/>
        </p:nvPicPr>
        <p:blipFill>
          <a:blip r:embed="rId5">
            <a:alphaModFix/>
          </a:blip>
          <a:stretch>
            <a:fillRect/>
          </a:stretch>
        </p:blipFill>
        <p:spPr>
          <a:xfrm rot="1123178">
            <a:off x="4580633" y="3609206"/>
            <a:ext cx="488059" cy="321339"/>
          </a:xfrm>
          <a:prstGeom prst="rect">
            <a:avLst/>
          </a:prstGeom>
          <a:noFill/>
          <a:ln>
            <a:noFill/>
          </a:ln>
        </p:spPr>
      </p:pic>
      <p:pic>
        <p:nvPicPr>
          <p:cNvPr descr="0b465c_a504f83902504c7eb0128914be037250~mv2.png" id="120" name="Google Shape;120;p17"/>
          <p:cNvPicPr preferRelativeResize="0"/>
          <p:nvPr/>
        </p:nvPicPr>
        <p:blipFill>
          <a:blip r:embed="rId5">
            <a:alphaModFix/>
          </a:blip>
          <a:stretch>
            <a:fillRect/>
          </a:stretch>
        </p:blipFill>
        <p:spPr>
          <a:xfrm flipH="1" rot="-1909073">
            <a:off x="5635079" y="3630375"/>
            <a:ext cx="538725" cy="279000"/>
          </a:xfrm>
          <a:prstGeom prst="rect">
            <a:avLst/>
          </a:prstGeom>
          <a:noFill/>
          <a:ln>
            <a:noFill/>
          </a:ln>
        </p:spPr>
      </p:pic>
      <p:pic>
        <p:nvPicPr>
          <p:cNvPr descr="0b465c_a504f83902504c7eb0128914be037250~mv2.png" id="121" name="Google Shape;121;p17"/>
          <p:cNvPicPr preferRelativeResize="0"/>
          <p:nvPr/>
        </p:nvPicPr>
        <p:blipFill>
          <a:blip r:embed="rId5">
            <a:alphaModFix/>
          </a:blip>
          <a:stretch>
            <a:fillRect/>
          </a:stretch>
        </p:blipFill>
        <p:spPr>
          <a:xfrm flipH="1" rot="962539">
            <a:off x="5072829" y="3510218"/>
            <a:ext cx="402970" cy="20869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18"/>
          <p:cNvSpPr txBox="1"/>
          <p:nvPr>
            <p:ph idx="4294967295" type="title"/>
          </p:nvPr>
        </p:nvSpPr>
        <p:spPr>
          <a:xfrm>
            <a:off x="1385400" y="172575"/>
            <a:ext cx="6373200" cy="67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Central Concept</a:t>
            </a:r>
            <a:r>
              <a:rPr lang="en" sz="3000"/>
              <a:t> - </a:t>
            </a:r>
            <a:r>
              <a:rPr i="1" lang="en" sz="3000"/>
              <a:t>Fitness Surface</a:t>
            </a:r>
            <a:endParaRPr i="1" sz="3000"/>
          </a:p>
        </p:txBody>
      </p:sp>
      <p:pic>
        <p:nvPicPr>
          <p:cNvPr descr="Visualization_of_a_population_evolving_in_a_static_fitness_landscape.gif" id="127" name="Google Shape;127;p18"/>
          <p:cNvPicPr preferRelativeResize="0"/>
          <p:nvPr/>
        </p:nvPicPr>
        <p:blipFill rotWithShape="1">
          <a:blip r:embed="rId3">
            <a:alphaModFix/>
          </a:blip>
          <a:srcRect b="18786" l="10355" r="10355" t="17725"/>
          <a:stretch/>
        </p:blipFill>
        <p:spPr>
          <a:xfrm>
            <a:off x="1208888" y="1165575"/>
            <a:ext cx="6726216" cy="3029300"/>
          </a:xfrm>
          <a:prstGeom prst="rect">
            <a:avLst/>
          </a:prstGeom>
          <a:noFill/>
          <a:ln>
            <a:noFill/>
          </a:ln>
        </p:spPr>
      </p:pic>
      <p:sp>
        <p:nvSpPr>
          <p:cNvPr id="128" name="Google Shape;128;p18"/>
          <p:cNvSpPr txBox="1"/>
          <p:nvPr/>
        </p:nvSpPr>
        <p:spPr>
          <a:xfrm>
            <a:off x="5081400" y="4875025"/>
            <a:ext cx="4062600" cy="26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https://commons.wikimedia.org/wiki/File:Visualization_of_a_population_evolving_in_a_static_fitness_landscape.gif</a:t>
            </a:r>
            <a:endParaRPr sz="600">
              <a:solidFill>
                <a:srgbClr val="0B539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Motivations for parallelization:</a:t>
            </a:r>
            <a:endParaRPr sz="3000"/>
          </a:p>
        </p:txBody>
      </p:sp>
      <p:sp>
        <p:nvSpPr>
          <p:cNvPr id="134" name="Google Shape;134;p19"/>
          <p:cNvSpPr txBox="1"/>
          <p:nvPr/>
        </p:nvSpPr>
        <p:spPr>
          <a:xfrm>
            <a:off x="629575" y="1663850"/>
            <a:ext cx="8126700" cy="35124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SzPts val="2800"/>
              <a:buChar char="●"/>
            </a:pPr>
            <a:r>
              <a:rPr lang="en" sz="2800"/>
              <a:t>Fitness is an important function in evolutionary models</a:t>
            </a:r>
            <a:endParaRPr sz="2800"/>
          </a:p>
          <a:p>
            <a:pPr indent="-406400" lvl="0" marL="457200" rtl="0" algn="l">
              <a:spcBef>
                <a:spcPts val="1000"/>
              </a:spcBef>
              <a:spcAft>
                <a:spcPts val="0"/>
              </a:spcAft>
              <a:buSzPts val="2800"/>
              <a:buChar char="●"/>
            </a:pPr>
            <a:r>
              <a:rPr lang="en" sz="2800"/>
              <a:t>Scalability for increased model complexity </a:t>
            </a:r>
            <a:endParaRPr sz="2800"/>
          </a:p>
          <a:p>
            <a:pPr indent="-406400" lvl="0" marL="457200" rtl="0" algn="l">
              <a:spcBef>
                <a:spcPts val="1000"/>
              </a:spcBef>
              <a:spcAft>
                <a:spcPts val="0"/>
              </a:spcAft>
              <a:buSzPts val="2800"/>
              <a:buChar char="●"/>
            </a:pPr>
            <a:r>
              <a:rPr lang="en" sz="2800"/>
              <a:t>Parameter sweeps to efficiently test hypothesis</a:t>
            </a:r>
            <a:endParaRPr sz="2800"/>
          </a:p>
          <a:p>
            <a:pPr indent="-406400" lvl="0" marL="457200" rtl="0" algn="l">
              <a:spcBef>
                <a:spcPts val="1000"/>
              </a:spcBef>
              <a:spcAft>
                <a:spcPts val="1000"/>
              </a:spcAft>
              <a:buSzPts val="2800"/>
              <a:buChar char="●"/>
            </a:pPr>
            <a:r>
              <a:rPr lang="en" sz="2800"/>
              <a:t>Sequential execution time</a:t>
            </a:r>
            <a:endParaRPr sz="2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0"/>
          <p:cNvSpPr txBox="1"/>
          <p:nvPr>
            <p:ph type="title"/>
          </p:nvPr>
        </p:nvSpPr>
        <p:spPr>
          <a:xfrm>
            <a:off x="818400" y="522825"/>
            <a:ext cx="7507200" cy="6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Software Architecture </a:t>
            </a:r>
            <a:endParaRPr sz="3000"/>
          </a:p>
        </p:txBody>
      </p:sp>
      <p:pic>
        <p:nvPicPr>
          <p:cNvPr descr="ModEdiUML2WithoutMod2.png" id="140" name="Google Shape;140;p20"/>
          <p:cNvPicPr preferRelativeResize="0"/>
          <p:nvPr/>
        </p:nvPicPr>
        <p:blipFill>
          <a:blip r:embed="rId3">
            <a:alphaModFix/>
          </a:blip>
          <a:stretch>
            <a:fillRect/>
          </a:stretch>
        </p:blipFill>
        <p:spPr>
          <a:xfrm>
            <a:off x="36112" y="1510575"/>
            <a:ext cx="9071775" cy="3632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1"/>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ModEDI Task Dependency Graphs</a:t>
            </a:r>
            <a:endParaRPr sz="3000"/>
          </a:p>
        </p:txBody>
      </p:sp>
      <p:pic>
        <p:nvPicPr>
          <p:cNvPr id="146" name="Google Shape;146;p21"/>
          <p:cNvPicPr preferRelativeResize="0"/>
          <p:nvPr/>
        </p:nvPicPr>
        <p:blipFill>
          <a:blip r:embed="rId3">
            <a:alphaModFix/>
          </a:blip>
          <a:stretch>
            <a:fillRect/>
          </a:stretch>
        </p:blipFill>
        <p:spPr>
          <a:xfrm>
            <a:off x="4874215" y="885500"/>
            <a:ext cx="3900625" cy="3162136"/>
          </a:xfrm>
          <a:prstGeom prst="rect">
            <a:avLst/>
          </a:prstGeom>
          <a:noFill/>
          <a:ln>
            <a:noFill/>
          </a:ln>
        </p:spPr>
      </p:pic>
      <p:sp>
        <p:nvSpPr>
          <p:cNvPr id="147" name="Google Shape;147;p21"/>
          <p:cNvSpPr txBox="1"/>
          <p:nvPr/>
        </p:nvSpPr>
        <p:spPr>
          <a:xfrm>
            <a:off x="6015550" y="277125"/>
            <a:ext cx="1842900" cy="9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I/O: Using MPI</a:t>
            </a:r>
            <a:endParaRPr sz="1800"/>
          </a:p>
        </p:txBody>
      </p:sp>
      <p:sp>
        <p:nvSpPr>
          <p:cNvPr id="148" name="Google Shape;148;p21"/>
          <p:cNvSpPr txBox="1"/>
          <p:nvPr/>
        </p:nvSpPr>
        <p:spPr>
          <a:xfrm>
            <a:off x="579225" y="146850"/>
            <a:ext cx="3594900" cy="9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Critical Section</a:t>
            </a:r>
            <a:r>
              <a:rPr lang="en" sz="1800"/>
              <a:t>: Using OpenMP</a:t>
            </a:r>
            <a:endParaRPr sz="1800"/>
          </a:p>
        </p:txBody>
      </p:sp>
      <p:pic>
        <p:nvPicPr>
          <p:cNvPr id="149" name="Google Shape;149;p21"/>
          <p:cNvPicPr preferRelativeResize="0"/>
          <p:nvPr/>
        </p:nvPicPr>
        <p:blipFill>
          <a:blip r:embed="rId4">
            <a:alphaModFix/>
          </a:blip>
          <a:stretch>
            <a:fillRect/>
          </a:stretch>
        </p:blipFill>
        <p:spPr>
          <a:xfrm>
            <a:off x="413650" y="996775"/>
            <a:ext cx="3310736" cy="3149949"/>
          </a:xfrm>
          <a:prstGeom prst="rect">
            <a:avLst/>
          </a:prstGeom>
          <a:noFill/>
          <a:ln>
            <a:noFill/>
          </a:ln>
        </p:spPr>
      </p:pic>
      <p:sp>
        <p:nvSpPr>
          <p:cNvPr id="150" name="Google Shape;150;p21"/>
          <p:cNvSpPr/>
          <p:nvPr/>
        </p:nvSpPr>
        <p:spPr>
          <a:xfrm>
            <a:off x="705875" y="3650800"/>
            <a:ext cx="150300" cy="81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1419500" y="3610275"/>
            <a:ext cx="150300" cy="1215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1"/>
          <p:cNvSpPr/>
          <p:nvPr/>
        </p:nvSpPr>
        <p:spPr>
          <a:xfrm>
            <a:off x="2763750" y="3610275"/>
            <a:ext cx="150300" cy="1215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a:off x="2061700" y="3650800"/>
            <a:ext cx="150300" cy="81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3417525" y="3650800"/>
            <a:ext cx="150300" cy="81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a:off x="705875" y="3529275"/>
            <a:ext cx="150300" cy="81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